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76" r:id="rId6"/>
    <p:sldId id="282" r:id="rId7"/>
    <p:sldId id="261" r:id="rId8"/>
    <p:sldId id="262" r:id="rId9"/>
    <p:sldId id="263" r:id="rId10"/>
    <p:sldId id="264" r:id="rId11"/>
    <p:sldId id="265" r:id="rId12"/>
    <p:sldId id="275" r:id="rId13"/>
    <p:sldId id="266" r:id="rId14"/>
    <p:sldId id="267" r:id="rId15"/>
    <p:sldId id="273" r:id="rId16"/>
    <p:sldId id="269" r:id="rId17"/>
    <p:sldId id="270" r:id="rId18"/>
    <p:sldId id="271" r:id="rId19"/>
    <p:sldId id="272" r:id="rId20"/>
    <p:sldId id="274" r:id="rId21"/>
    <p:sldId id="277" r:id="rId22"/>
    <p:sldId id="278" r:id="rId23"/>
    <p:sldId id="279" r:id="rId24"/>
    <p:sldId id="280" r:id="rId25"/>
    <p:sldId id="281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72" autoAdjust="0"/>
  </p:normalViewPr>
  <p:slideViewPr>
    <p:cSldViewPr>
      <p:cViewPr varScale="1">
        <p:scale>
          <a:sx n="105" d="100"/>
          <a:sy n="105" d="100"/>
        </p:scale>
        <p:origin x="-115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F7E42-7086-4320-8FED-FF1D2D36BCC8}" type="datetimeFigureOut">
              <a:rPr lang="en-US" smtClean="0"/>
              <a:t>15-May-15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B4FD9-2EE1-4E18-B9C6-2FBB9BC1F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342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0FE3A-0E44-4C4C-A77C-BFD54CDBA52F}" type="datetimeFigureOut">
              <a:rPr lang="en-US" smtClean="0"/>
              <a:t>15-May-15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7EEDB-A3F2-4B5C-8BF0-1ECAAF2F58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245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7EEDB-A3F2-4B5C-8BF0-1ECAAF2F58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188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7EEDB-A3F2-4B5C-8BF0-1ECAAF2F58B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055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7EEDB-A3F2-4B5C-8BF0-1ECAAF2F58B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295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7EEDB-A3F2-4B5C-8BF0-1ECAAF2F58B0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564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AF03-7270-45C2-A683-C5E353EF01A5}" type="datetime4">
              <a:rPr lang="en-US" smtClean="0"/>
              <a:pPr/>
              <a:t>15 May,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15 May,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15 May,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15 May,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3000" y="6629400"/>
            <a:ext cx="381000" cy="228600"/>
          </a:xfrm>
        </p:spPr>
        <p:txBody>
          <a:bodyPr/>
          <a:lstStyle>
            <a:lvl1pPr>
              <a:defRPr sz="12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527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15 May,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15 May,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15 May,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15 May,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15 May,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15 May,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15 May,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15 May,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3055"/>
            <a:ext cx="1371600" cy="5749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2618308"/>
          </a:xfrm>
        </p:spPr>
        <p:txBody>
          <a:bodyPr>
            <a:normAutofit/>
          </a:bodyPr>
          <a:lstStyle/>
          <a:p>
            <a:r>
              <a:rPr lang="en-AU" dirty="0"/>
              <a:t>Modelling and Design </a:t>
            </a:r>
            <a:r>
              <a:rPr lang="en-AU" dirty="0" smtClean="0"/>
              <a:t>of A </a:t>
            </a:r>
            <a:r>
              <a:rPr lang="en-AU" dirty="0"/>
              <a:t>45nm SLC 3D NAND Flash </a:t>
            </a:r>
            <a:r>
              <a:rPr lang="en-AU" dirty="0" smtClean="0"/>
              <a:t>CPLD</a:t>
            </a:r>
            <a:br>
              <a:rPr lang="en-AU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70401"/>
            <a:ext cx="6400800" cy="1473200"/>
          </a:xfrm>
        </p:spPr>
        <p:txBody>
          <a:bodyPr>
            <a:normAutofit/>
          </a:bodyPr>
          <a:lstStyle/>
          <a:p>
            <a:r>
              <a:rPr lang="en-US" sz="1800" dirty="0"/>
              <a:t>Arijit Banerjee and Sergiu Mosanu</a:t>
            </a:r>
          </a:p>
          <a:p>
            <a:r>
              <a:rPr lang="en-US" sz="1800" dirty="0" smtClean="0"/>
              <a:t>Date: 5/15/2015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0309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Ideal Write and Read Operation in  </a:t>
            </a:r>
            <a:r>
              <a:rPr lang="en-US" dirty="0"/>
              <a:t>SLC </a:t>
            </a:r>
            <a:r>
              <a:rPr lang="en-US" dirty="0" smtClean="0"/>
              <a:t>3D NAND Planes</a:t>
            </a:r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" y="1453052"/>
            <a:ext cx="8321040" cy="464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56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Ideal Erase Operation in  </a:t>
            </a:r>
            <a:r>
              <a:rPr lang="en-US" dirty="0"/>
              <a:t>SLC </a:t>
            </a:r>
            <a:r>
              <a:rPr lang="en-US" dirty="0" smtClean="0"/>
              <a:t>3D NAND Planes</a:t>
            </a:r>
            <a:endParaRPr lang="en-US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3" y="1905000"/>
            <a:ext cx="8827701" cy="431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74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20574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Actual Energy Efficient Write Read and Erase Waveforms @ 125MHz</a:t>
            </a:r>
            <a:endParaRPr lang="en-US" dirty="0"/>
          </a:p>
        </p:txBody>
      </p:sp>
      <p:pic>
        <p:nvPicPr>
          <p:cNvPr id="11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4001"/>
            <a:ext cx="9144000" cy="46482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3640999" y="1523997"/>
            <a:ext cx="0" cy="480060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191000" y="1523999"/>
            <a:ext cx="0" cy="480060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774474" y="1523997"/>
            <a:ext cx="0" cy="480060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324475" y="1523999"/>
            <a:ext cx="0" cy="480060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869849" y="1523994"/>
            <a:ext cx="0" cy="480060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19850" y="1523996"/>
            <a:ext cx="0" cy="480060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03324" y="1523994"/>
            <a:ext cx="0" cy="480060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553325" y="1523996"/>
            <a:ext cx="0" cy="480060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136799" y="1666435"/>
            <a:ext cx="0" cy="480060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686800" y="1666437"/>
            <a:ext cx="0" cy="480060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50524" y="2788896"/>
            <a:ext cx="550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Read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33925" y="2800344"/>
            <a:ext cx="676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Write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69849" y="2792167"/>
            <a:ext cx="550001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Read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03324" y="2770983"/>
            <a:ext cx="550001" cy="251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Erase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36799" y="2776932"/>
            <a:ext cx="550001" cy="335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Read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9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2971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Top and Bot I/O generate the write, read and erase voltages</a:t>
            </a:r>
          </a:p>
          <a:p>
            <a:r>
              <a:rPr lang="en-US" dirty="0" smtClean="0"/>
              <a:t> They also generate write waveforms as per the data in Bot I/O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Top and Bottom I/O for Write, Read and Erase Operations for SLC 3D NANAD Array</a:t>
            </a:r>
            <a:endParaRPr lang="en-US" sz="3200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397580"/>
            <a:ext cx="5086800" cy="530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59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2209800"/>
            <a:ext cx="2971800" cy="3916363"/>
          </a:xfrm>
        </p:spPr>
        <p:txBody>
          <a:bodyPr>
            <a:normAutofit/>
          </a:bodyPr>
          <a:lstStyle/>
          <a:p>
            <a:r>
              <a:rPr lang="en-US" dirty="0" smtClean="0"/>
              <a:t>Wordline driver generates all the necessary voltages for write, read and erase operation</a:t>
            </a:r>
          </a:p>
          <a:p>
            <a:r>
              <a:rPr lang="en-US" dirty="0" smtClean="0"/>
              <a:t>Uses level converters and PMOS switches to change supply voltages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Wordline Driver for Write, Read and Erase Operations for SLC 3D NANAD Array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524000"/>
            <a:ext cx="4934756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09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3D Configurable Logic Block Architecture for CPLD and FPGAs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9151556" cy="4838700"/>
          </a:xfrm>
        </p:spPr>
      </p:pic>
    </p:spTree>
    <p:extLst>
      <p:ext uri="{BB962C8B-B14F-4D97-AF65-F5344CB8AC3E}">
        <p14:creationId xmlns:p14="http://schemas.microsoft.com/office/powerpoint/2010/main" val="410161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26670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CLB contains the 16X8 two 3D NAND planes</a:t>
            </a:r>
          </a:p>
          <a:p>
            <a:r>
              <a:rPr lang="en-US" dirty="0" smtClean="0"/>
              <a:t>Routing cost is minimal for WL and BL routability</a:t>
            </a:r>
          </a:p>
          <a:p>
            <a:r>
              <a:rPr lang="en-US" dirty="0" smtClean="0"/>
              <a:t>There can be mask cost overhead for the </a:t>
            </a:r>
            <a:r>
              <a:rPr lang="en-US" dirty="0"/>
              <a:t>3D NAND </a:t>
            </a:r>
            <a:r>
              <a:rPr lang="en-US" dirty="0" smtClean="0"/>
              <a:t>planes</a:t>
            </a:r>
          </a:p>
          <a:p>
            <a:r>
              <a:rPr lang="en-US" dirty="0"/>
              <a:t>T</a:t>
            </a:r>
            <a:r>
              <a:rPr lang="en-US" dirty="0" smtClean="0"/>
              <a:t>here can be structural brittleness in the 3D NANDs with only two planes per CLB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Distributed 3D NAND architecture for 3D CPLD and FPGAs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247" y="1600200"/>
            <a:ext cx="5829052" cy="458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9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28194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CLB contains </a:t>
            </a:r>
            <a:r>
              <a:rPr lang="en-US" dirty="0" smtClean="0"/>
              <a:t>no 3D </a:t>
            </a:r>
            <a:r>
              <a:rPr lang="en-US" dirty="0"/>
              <a:t>NAND </a:t>
            </a:r>
            <a:r>
              <a:rPr lang="en-US" dirty="0" smtClean="0"/>
              <a:t>planes: all the NAND planes are centralized in the middle of the CPLD as a cluster</a:t>
            </a:r>
            <a:endParaRPr lang="en-US" dirty="0"/>
          </a:p>
          <a:p>
            <a:r>
              <a:rPr lang="en-US" dirty="0"/>
              <a:t>Routing cost is </a:t>
            </a:r>
            <a:r>
              <a:rPr lang="en-US" dirty="0" smtClean="0"/>
              <a:t>higher  </a:t>
            </a:r>
            <a:r>
              <a:rPr lang="en-US" dirty="0"/>
              <a:t>for WL and BL </a:t>
            </a:r>
            <a:r>
              <a:rPr lang="en-US" dirty="0" smtClean="0"/>
              <a:t>routability and may need extra area or metal options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mask cost overhead for the 3D NAND </a:t>
            </a:r>
            <a:r>
              <a:rPr lang="en-US" dirty="0" smtClean="0"/>
              <a:t>planes is less as it is centralized</a:t>
            </a:r>
            <a:endParaRPr lang="en-US" dirty="0"/>
          </a:p>
          <a:p>
            <a:r>
              <a:rPr lang="en-US" dirty="0" smtClean="0"/>
              <a:t>Structurally, it is less brittle in </a:t>
            </a:r>
            <a:r>
              <a:rPr lang="en-US" dirty="0"/>
              <a:t>the 3D </a:t>
            </a:r>
            <a:r>
              <a:rPr lang="en-US" dirty="0" smtClean="0"/>
              <a:t>NAND centralize array planes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Centralized 3D NAND architecture for 3D CPLD and FPGAs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32733"/>
            <a:ext cx="5940092" cy="4672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6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1600200"/>
            <a:ext cx="3396343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Used flexibility of 4 overlapping connection topology for Input and output connection boxes</a:t>
            </a:r>
          </a:p>
          <a:p>
            <a:r>
              <a:rPr lang="en-US" dirty="0" smtClean="0"/>
              <a:t>Muxes are PMOS-NMOS transmission gate mux for passing the true logic levels</a:t>
            </a:r>
          </a:p>
          <a:p>
            <a:r>
              <a:rPr lang="en-US" dirty="0" smtClean="0"/>
              <a:t>Total of 8X4=32 programmable connection per connection box to the CLBs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Input and Output Connection Boxes for 3D CPLD and FPGAs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429619"/>
            <a:ext cx="5181600" cy="510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41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7447" y="1828800"/>
            <a:ext cx="28194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Switch box topology is simpler than the Planer and Wilton topology</a:t>
            </a:r>
          </a:p>
          <a:p>
            <a:r>
              <a:rPr lang="en-US" dirty="0" smtClean="0"/>
              <a:t>Uses diagonal connections in the connection matrix</a:t>
            </a:r>
          </a:p>
          <a:p>
            <a:r>
              <a:rPr lang="en-US" dirty="0" smtClean="0"/>
              <a:t>This topology makes the track lengths as 1 unit</a:t>
            </a:r>
          </a:p>
          <a:p>
            <a:r>
              <a:rPr lang="en-US" dirty="0" smtClean="0"/>
              <a:t>Connections are made using transmission gate logic that uses distributed SRAMs to be programmed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Switch Box Architecture </a:t>
            </a:r>
            <a:r>
              <a:rPr lang="en-US" sz="3600" dirty="0"/>
              <a:t>for 3D CPLD and FPGAs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897" y="1638300"/>
            <a:ext cx="6078578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07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2743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Device scaling has reached molecular dimensions</a:t>
            </a:r>
          </a:p>
          <a:p>
            <a:r>
              <a:rPr lang="en-US" dirty="0" smtClean="0"/>
              <a:t>2D Moore’s law is about to end</a:t>
            </a:r>
          </a:p>
          <a:p>
            <a:r>
              <a:rPr lang="en-US" dirty="0" smtClean="0"/>
              <a:t>3D can be an option to further device scaling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Moore’s Law and Future Technologies</a:t>
            </a:r>
            <a:endParaRPr lang="en-US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070" y="1782763"/>
            <a:ext cx="5620330" cy="41608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6019800"/>
            <a:ext cx="432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ITRS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41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2209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Area per literal is 10X smaller using 3D NAND structures in monolithic 3D FLASH CPLDs than planer NAND CPLDs</a:t>
            </a:r>
          </a:p>
          <a:p>
            <a:r>
              <a:rPr lang="en-US" dirty="0" smtClean="0"/>
              <a:t>Read, write and erase can be done up to  499MHz clock rate</a:t>
            </a:r>
          </a:p>
          <a:p>
            <a:r>
              <a:rPr lang="en-US" dirty="0" smtClean="0"/>
              <a:t>Power numbers are also reasonable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PPA of 3D CPLD or FPGAs using monolithic 3D NAND Flash Technology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694841"/>
              </p:ext>
            </p:extLst>
          </p:nvPr>
        </p:nvGraphicFramePr>
        <p:xfrm>
          <a:off x="2743200" y="1676400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Speed Max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</a:t>
                      </a:r>
                      <a:r>
                        <a:rPr lang="en-US" baseline="0" dirty="0" smtClean="0"/>
                        <a:t> Power/Literal (mW)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Write </a:t>
                      </a:r>
                      <a:r>
                        <a:rPr lang="en-US" baseline="0" dirty="0" smtClean="0"/>
                        <a:t>Power/Literal (mW)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Erase </a:t>
                      </a:r>
                      <a:r>
                        <a:rPr lang="en-US" baseline="0" dirty="0" smtClean="0"/>
                        <a:t>Power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(mW)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495MHz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51.53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66.49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573897"/>
              </p:ext>
            </p:extLst>
          </p:nvPr>
        </p:nvGraphicFramePr>
        <p:xfrm>
          <a:off x="2743200" y="3733800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SLC  Planer NAND in CPLDs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SLC 3D NAND in CPLDs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Area Improvement </a:t>
                      </a:r>
                    </a:p>
                    <a:p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Area/Literal (</a:t>
                      </a:r>
                      <a:r>
                        <a:rPr lang="el-GR" baseline="0" dirty="0" smtClean="0"/>
                        <a:t>μ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 / literal)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0.48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0.045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~10X</a:t>
                      </a:r>
                      <a:endParaRPr lang="en-US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88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of Autodesk Maya</a:t>
            </a:r>
          </a:p>
          <a:p>
            <a:r>
              <a:rPr lang="en-US" dirty="0"/>
              <a:t>Maya Embedded Language (MEL) </a:t>
            </a:r>
            <a:r>
              <a:rPr lang="en-US" dirty="0" smtClean="0"/>
              <a:t>script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Visualization and design in 3D</a:t>
            </a:r>
          </a:p>
        </p:txBody>
      </p:sp>
    </p:spTree>
    <p:extLst>
      <p:ext uri="{BB962C8B-B14F-4D97-AF65-F5344CB8AC3E}">
        <p14:creationId xmlns:p14="http://schemas.microsoft.com/office/powerpoint/2010/main" val="153391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029200" cy="4953000"/>
          </a:xfrm>
        </p:spPr>
        <p:txBody>
          <a:bodyPr>
            <a:normAutofit/>
          </a:bodyPr>
          <a:lstStyle/>
          <a:p>
            <a:r>
              <a:rPr lang="en-US" dirty="0"/>
              <a:t>Cylinder/pipe layer structure</a:t>
            </a:r>
          </a:p>
          <a:p>
            <a:r>
              <a:rPr lang="en-US" dirty="0" err="1"/>
              <a:t>SiNW</a:t>
            </a:r>
            <a:r>
              <a:rPr lang="en-US" dirty="0"/>
              <a:t> channel</a:t>
            </a:r>
          </a:p>
          <a:p>
            <a:r>
              <a:rPr lang="en-US" dirty="0"/>
              <a:t>Insulator layer</a:t>
            </a:r>
          </a:p>
          <a:p>
            <a:r>
              <a:rPr lang="en-US" dirty="0"/>
              <a:t>Charge trapping all-around metal floating gates</a:t>
            </a:r>
          </a:p>
          <a:p>
            <a:r>
              <a:rPr lang="en-US" dirty="0"/>
              <a:t>Dielectric layer</a:t>
            </a:r>
          </a:p>
          <a:p>
            <a:r>
              <a:rPr lang="en-US" dirty="0"/>
              <a:t>Tunneling and control</a:t>
            </a:r>
          </a:p>
          <a:p>
            <a:r>
              <a:rPr lang="en-US" dirty="0"/>
              <a:t>All-around metal </a:t>
            </a:r>
            <a:r>
              <a:rPr lang="en-US" dirty="0" smtClean="0"/>
              <a:t>gates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NAND string layer structure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10042" y="2947113"/>
            <a:ext cx="3868195" cy="3529887"/>
            <a:chOff x="684086" y="1600200"/>
            <a:chExt cx="3068613" cy="2889504"/>
          </a:xfrm>
        </p:grpSpPr>
        <p:pic>
          <p:nvPicPr>
            <p:cNvPr id="6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086" y="1600200"/>
              <a:ext cx="1919201" cy="2889504"/>
            </a:xfrm>
            <a:prstGeom prst="rect">
              <a:avLst/>
            </a:prstGeom>
          </p:spPr>
        </p:pic>
        <p:cxnSp>
          <p:nvCxnSpPr>
            <p:cNvPr id="7" name="Straight Connector 6"/>
            <p:cNvCxnSpPr>
              <a:endCxn id="10" idx="1"/>
            </p:cNvCxnSpPr>
            <p:nvPr/>
          </p:nvCxnSpPr>
          <p:spPr>
            <a:xfrm>
              <a:off x="2075064" y="1863552"/>
              <a:ext cx="762000" cy="0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>
              <a:endCxn id="9" idx="1"/>
            </p:cNvCxnSpPr>
            <p:nvPr/>
          </p:nvCxnSpPr>
          <p:spPr>
            <a:xfrm>
              <a:off x="2227464" y="2188006"/>
              <a:ext cx="609600" cy="122122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837064" y="2125462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Control</a:t>
              </a:r>
              <a:br>
                <a:rPr lang="en-US" sz="900" dirty="0" smtClean="0"/>
              </a:br>
              <a:r>
                <a:rPr lang="en-US" sz="900" dirty="0" smtClean="0"/>
                <a:t>dielectric</a:t>
              </a:r>
              <a:endParaRPr lang="en-US" sz="9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37064" y="1748136"/>
              <a:ext cx="9156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/>
                <a:t>SiNW</a:t>
              </a:r>
              <a:r>
                <a:rPr lang="en-US" sz="900" dirty="0" smtClean="0"/>
                <a:t> channel</a:t>
              </a:r>
              <a:endParaRPr lang="en-US" sz="900" dirty="0"/>
            </a:p>
          </p:txBody>
        </p:sp>
        <p:cxnSp>
          <p:nvCxnSpPr>
            <p:cNvPr id="11" name="Straight Connector 10"/>
            <p:cNvCxnSpPr>
              <a:endCxn id="12" idx="1"/>
            </p:cNvCxnSpPr>
            <p:nvPr/>
          </p:nvCxnSpPr>
          <p:spPr>
            <a:xfrm>
              <a:off x="2094716" y="2817170"/>
              <a:ext cx="742348" cy="8784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37064" y="2641288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Tunneling</a:t>
              </a:r>
              <a:br>
                <a:rPr lang="en-US" sz="900" dirty="0" smtClean="0"/>
              </a:br>
              <a:r>
                <a:rPr lang="en-US" sz="900" dirty="0" smtClean="0"/>
                <a:t>insulator</a:t>
              </a:r>
              <a:endParaRPr lang="en-US" sz="900" dirty="0"/>
            </a:p>
          </p:txBody>
        </p:sp>
        <p:cxnSp>
          <p:nvCxnSpPr>
            <p:cNvPr id="13" name="Straight Connector 12"/>
            <p:cNvCxnSpPr>
              <a:endCxn id="14" idx="1"/>
            </p:cNvCxnSpPr>
            <p:nvPr/>
          </p:nvCxnSpPr>
          <p:spPr>
            <a:xfrm>
              <a:off x="2075064" y="3765097"/>
              <a:ext cx="762000" cy="92509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837064" y="3672940"/>
              <a:ext cx="601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Charge</a:t>
              </a:r>
              <a:br>
                <a:rPr lang="en-US" sz="900" dirty="0" smtClean="0"/>
              </a:br>
              <a:r>
                <a:rPr lang="en-US" sz="900" dirty="0" smtClean="0"/>
                <a:t>trapping</a:t>
              </a:r>
              <a:endParaRPr lang="en-US" sz="900" dirty="0"/>
            </a:p>
          </p:txBody>
        </p:sp>
        <p:cxnSp>
          <p:nvCxnSpPr>
            <p:cNvPr id="15" name="Straight Connector 14"/>
            <p:cNvCxnSpPr>
              <a:endCxn id="16" idx="1"/>
            </p:cNvCxnSpPr>
            <p:nvPr/>
          </p:nvCxnSpPr>
          <p:spPr>
            <a:xfrm>
              <a:off x="2379864" y="4267200"/>
              <a:ext cx="457200" cy="36984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837064" y="4188768"/>
              <a:ext cx="72327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Metal gate</a:t>
              </a:r>
              <a:endParaRPr lang="en-US" sz="9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37064" y="3157114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Control</a:t>
              </a:r>
              <a:br>
                <a:rPr lang="en-US" sz="900" dirty="0" smtClean="0"/>
              </a:br>
              <a:r>
                <a:rPr lang="en-US" sz="900" dirty="0" smtClean="0"/>
                <a:t>insulator</a:t>
              </a:r>
              <a:endParaRPr lang="en-US" sz="900" dirty="0"/>
            </a:p>
          </p:txBody>
        </p:sp>
        <p:cxnSp>
          <p:nvCxnSpPr>
            <p:cNvPr id="18" name="Straight Connector 17"/>
            <p:cNvCxnSpPr>
              <a:stCxn id="17" idx="1"/>
            </p:cNvCxnSpPr>
            <p:nvPr/>
          </p:nvCxnSpPr>
          <p:spPr>
            <a:xfrm flipH="1" flipV="1">
              <a:off x="2134180" y="3078036"/>
              <a:ext cx="702884" cy="263744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410042" y="2702374"/>
            <a:ext cx="18453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NAND string cross-section view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00803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370217" y="3627564"/>
            <a:ext cx="8412480" cy="2875957"/>
            <a:chOff x="3542554" y="1947954"/>
            <a:chExt cx="6733334" cy="2301913"/>
          </a:xfrm>
        </p:grpSpPr>
        <p:pic>
          <p:nvPicPr>
            <p:cNvPr id="31" name="Content Placeholder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2554" y="2291782"/>
              <a:ext cx="6733334" cy="1958085"/>
            </a:xfrm>
            <a:prstGeom prst="rect">
              <a:avLst/>
            </a:prstGeom>
          </p:spPr>
        </p:pic>
        <p:sp>
          <p:nvSpPr>
            <p:cNvPr id="32" name="Left Brace 31"/>
            <p:cNvSpPr/>
            <p:nvPr/>
          </p:nvSpPr>
          <p:spPr>
            <a:xfrm rot="5400000" flipV="1">
              <a:off x="6859397" y="2741803"/>
              <a:ext cx="91440" cy="786384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eft Brace 32"/>
            <p:cNvSpPr/>
            <p:nvPr/>
          </p:nvSpPr>
          <p:spPr>
            <a:xfrm>
              <a:off x="6149340" y="2667000"/>
              <a:ext cx="91440" cy="786384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662694" y="2947841"/>
              <a:ext cx="70083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d=150 nm</a:t>
              </a:r>
              <a:endParaRPr lang="en-US" sz="9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693777" y="2973859"/>
              <a:ext cx="7136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s=150 nm</a:t>
              </a:r>
              <a:endParaRPr lang="en-US" sz="9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04058" y="3854019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Control</a:t>
              </a:r>
              <a:br>
                <a:rPr lang="en-US" sz="900" dirty="0" smtClean="0"/>
              </a:br>
              <a:r>
                <a:rPr lang="en-US" sz="900" dirty="0" smtClean="0"/>
                <a:t>dielectric</a:t>
              </a:r>
              <a:endParaRPr lang="en-US" sz="9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560717" y="1947954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err="1" smtClean="0"/>
                <a:t>SiNW</a:t>
              </a:r>
              <a:r>
                <a:rPr lang="en-US" sz="900" dirty="0" smtClean="0"/>
                <a:t/>
              </a:r>
              <a:br>
                <a:rPr lang="en-US" sz="900" dirty="0" smtClean="0"/>
              </a:br>
              <a:r>
                <a:rPr lang="en-US" sz="900" dirty="0" smtClean="0"/>
                <a:t>channel</a:t>
              </a:r>
              <a:endParaRPr lang="en-US" sz="9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09771" y="1947954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Tunneling</a:t>
              </a:r>
              <a:br>
                <a:rPr lang="en-US" sz="900" dirty="0" smtClean="0"/>
              </a:br>
              <a:r>
                <a:rPr lang="en-US" sz="900" dirty="0" smtClean="0"/>
                <a:t>insulator</a:t>
              </a:r>
              <a:endParaRPr lang="en-US" sz="9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642530" y="1947954"/>
              <a:ext cx="601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Charge</a:t>
              </a:r>
              <a:br>
                <a:rPr lang="en-US" sz="900" dirty="0" smtClean="0"/>
              </a:br>
              <a:r>
                <a:rPr lang="en-US" sz="900" dirty="0" smtClean="0"/>
                <a:t>trapping</a:t>
              </a:r>
              <a:endParaRPr lang="en-US" sz="9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40252" y="3854019"/>
              <a:ext cx="72327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Metal gate</a:t>
              </a:r>
              <a:endParaRPr lang="en-US" sz="900" dirty="0"/>
            </a:p>
          </p:txBody>
        </p:sp>
        <p:cxnSp>
          <p:nvCxnSpPr>
            <p:cNvPr id="41" name="Straight Connector 40"/>
            <p:cNvCxnSpPr>
              <a:stCxn id="37" idx="2"/>
            </p:cNvCxnSpPr>
            <p:nvPr/>
          </p:nvCxnSpPr>
          <p:spPr>
            <a:xfrm>
              <a:off x="5855029" y="2317286"/>
              <a:ext cx="656896" cy="349714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endCxn id="36" idx="0"/>
            </p:cNvCxnSpPr>
            <p:nvPr/>
          </p:nvCxnSpPr>
          <p:spPr>
            <a:xfrm>
              <a:off x="7454900" y="3609808"/>
              <a:ext cx="469118" cy="244211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38" idx="2"/>
            </p:cNvCxnSpPr>
            <p:nvPr/>
          </p:nvCxnSpPr>
          <p:spPr>
            <a:xfrm>
              <a:off x="6555379" y="2317286"/>
              <a:ext cx="71727" cy="349714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endCxn id="39" idx="2"/>
            </p:cNvCxnSpPr>
            <p:nvPr/>
          </p:nvCxnSpPr>
          <p:spPr>
            <a:xfrm flipH="1" flipV="1">
              <a:off x="7943254" y="2317286"/>
              <a:ext cx="235573" cy="235414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40" idx="0"/>
            </p:cNvCxnSpPr>
            <p:nvPr/>
          </p:nvCxnSpPr>
          <p:spPr>
            <a:xfrm flipH="1" flipV="1">
              <a:off x="6956615" y="3555399"/>
              <a:ext cx="45275" cy="298620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6961417" y="1947954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Control</a:t>
              </a:r>
              <a:br>
                <a:rPr lang="en-US" sz="900" dirty="0" smtClean="0"/>
              </a:br>
              <a:r>
                <a:rPr lang="en-US" sz="900" dirty="0" smtClean="0"/>
                <a:t>insulator</a:t>
              </a:r>
              <a:endParaRPr lang="en-US" sz="900" dirty="0"/>
            </a:p>
          </p:txBody>
        </p:sp>
        <p:cxnSp>
          <p:nvCxnSpPr>
            <p:cNvPr id="47" name="Straight Connector 46"/>
            <p:cNvCxnSpPr>
              <a:stCxn id="46" idx="2"/>
            </p:cNvCxnSpPr>
            <p:nvPr/>
          </p:nvCxnSpPr>
          <p:spPr>
            <a:xfrm>
              <a:off x="7271759" y="2317286"/>
              <a:ext cx="152313" cy="235414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7298311" y="2667000"/>
              <a:ext cx="97319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7285035" y="2667000"/>
              <a:ext cx="986475" cy="24003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Arc 49"/>
            <p:cNvSpPr/>
            <p:nvPr/>
          </p:nvSpPr>
          <p:spPr>
            <a:xfrm rot="2462538">
              <a:off x="7602721" y="2647083"/>
              <a:ext cx="95832" cy="171634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682526" y="2597320"/>
              <a:ext cx="1065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Symbol" panose="05050102010706020507" pitchFamily="18" charset="2"/>
                </a:rPr>
                <a:t>q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50797" y="3854019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Bitline</a:t>
              </a:r>
              <a:r>
                <a:rPr lang="en-US" sz="900" dirty="0"/>
                <a:t/>
              </a:r>
              <a:br>
                <a:rPr lang="en-US" sz="900" dirty="0"/>
              </a:br>
              <a:r>
                <a:rPr lang="en-US" sz="900" dirty="0" smtClean="0"/>
                <a:t>output wire</a:t>
              </a:r>
              <a:endParaRPr lang="en-US" sz="900" dirty="0"/>
            </a:p>
          </p:txBody>
        </p:sp>
        <p:cxnSp>
          <p:nvCxnSpPr>
            <p:cNvPr id="53" name="Straight Connector 52"/>
            <p:cNvCxnSpPr>
              <a:stCxn id="52" idx="0"/>
            </p:cNvCxnSpPr>
            <p:nvPr/>
          </p:nvCxnSpPr>
          <p:spPr>
            <a:xfrm flipV="1">
              <a:off x="6025259" y="3555399"/>
              <a:ext cx="158218" cy="298620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295400"/>
                <a:ext cx="8763000" cy="20574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Each bitline/wordline wired to mainboard</a:t>
                </a:r>
              </a:p>
              <a:p>
                <a:r>
                  <a:rPr lang="en-US" dirty="0"/>
                  <a:t>Equal NAND string &amp; plane spacing</a:t>
                </a:r>
              </a:p>
              <a:p>
                <a:r>
                  <a:rPr lang="en-US" dirty="0"/>
                  <a:t>Bitlines on top, at an angle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>
                        <a:latin typeface="Cambria Math"/>
                      </a:rPr>
                      <m:t>θ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𝑐h𝑎𝑛𝑛𝑒𝑙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𝑠𝑝𝑎𝑐𝑒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𝑑</m:t>
                            </m:r>
                          </m:den>
                        </m:f>
                      </m:e>
                    </m:func>
                    <m:r>
                      <a:rPr lang="en-US" i="1">
                        <a:latin typeface="Cambria Math"/>
                      </a:rPr>
                      <m:t>&lt;</m:t>
                    </m:r>
                    <m:r>
                      <a:rPr lang="en-US" i="1">
                        <a:latin typeface="Cambria Math"/>
                      </a:rPr>
                      <m:t>𝜃</m:t>
                    </m:r>
                    <m:r>
                      <a:rPr lang="en-US" i="1">
                        <a:latin typeface="Cambria Math"/>
                      </a:rPr>
                      <m:t>&lt; </m:t>
                    </m:r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𝑐h𝑎𝑛𝑛𝑒𝑙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r>
                              <a:rPr lang="en-US" i="1">
                                <a:latin typeface="Cambria Math"/>
                              </a:rPr>
                              <m:t>𝑠𝑝𝑎𝑐𝑒</m:t>
                            </m:r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3⋅</m:t>
                            </m:r>
                            <m:r>
                              <a:rPr lang="en-US" i="1">
                                <a:latin typeface="Cambria Math"/>
                              </a:rPr>
                              <m:t>𝑑</m:t>
                            </m:r>
                          </m:den>
                        </m:f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295400"/>
                <a:ext cx="8763000" cy="2057400"/>
              </a:xfrm>
              <a:blipFill rotWithShape="1">
                <a:blip r:embed="rId3"/>
                <a:stretch>
                  <a:fillRect l="-1113" t="-3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Bitline and wordline wiring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3055"/>
            <a:ext cx="1371600" cy="574945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351167" y="3735170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Top view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97310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828799"/>
                <a:ext cx="8763000" cy="4401979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8 NAND strings in a row form a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8×16</m:t>
                    </m:r>
                  </m:oMath>
                </a14:m>
                <a:r>
                  <a:rPr lang="en-US" dirty="0"/>
                  <a:t> NAND plane</a:t>
                </a:r>
              </a:p>
              <a:p>
                <a:r>
                  <a:rPr lang="en-US" dirty="0"/>
                  <a:t>2 NAND planes form a </a:t>
                </a:r>
                <a:r>
                  <a:rPr lang="en-US" dirty="0" smtClean="0"/>
                  <a:t>CLB containing 256 3D NAND FGMOS</a:t>
                </a:r>
                <a:endParaRPr lang="en-US" dirty="0"/>
              </a:p>
              <a:p>
                <a:r>
                  <a:rPr lang="en-US" dirty="0" smtClean="0"/>
                  <a:t>CLB </a:t>
                </a:r>
                <a:r>
                  <a:rPr lang="en-US" dirty="0" smtClean="0"/>
                  <a:t>area: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0.36</m:t>
                    </m:r>
                    <m:r>
                      <a:rPr lang="en-US" b="0" i="1" smtClean="0">
                        <a:latin typeface="Cambria Math"/>
                      </a:rPr>
                      <m:t>𝜇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NAND String area:</a:t>
                </a:r>
                <a:endParaRPr lang="en-US" i="1" dirty="0" smtClean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0.0225</m:t>
                    </m:r>
                    <m:r>
                      <a:rPr lang="en-US" b="0" i="1" smtClean="0">
                        <a:latin typeface="Cambria Math"/>
                      </a:rPr>
                      <m:t>𝜇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Area/literal: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0.045</m:t>
                    </m:r>
                    <m:r>
                      <a:rPr lang="en-US" b="0" i="1" smtClean="0">
                        <a:latin typeface="Cambria Math"/>
                      </a:rPr>
                      <m:t>𝜇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Footprint with wires: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0.6</m:t>
                    </m:r>
                    <m:r>
                      <a:rPr lang="en-US" b="0" i="1" smtClean="0">
                        <a:latin typeface="Cambria Math"/>
                      </a:rPr>
                      <m:t>𝜇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0.075</m:t>
                    </m:r>
                    <m:r>
                      <a:rPr lang="en-US" b="0" i="1" dirty="0" smtClean="0">
                        <a:latin typeface="Cambria Math"/>
                      </a:rPr>
                      <m:t>𝜇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/>
                      </a:rPr>
                      <m:t>/</m:t>
                    </m:r>
                  </m:oMath>
                </a14:m>
                <a:r>
                  <a:rPr lang="en-US" dirty="0" smtClean="0"/>
                  <a:t>literal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828799"/>
                <a:ext cx="8763000" cy="4401979"/>
              </a:xfrm>
              <a:blipFill rotWithShape="1">
                <a:blip r:embed="rId2"/>
                <a:stretch>
                  <a:fillRect l="-1113" t="-1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Distributed 3D NAND planes in a CLB to </a:t>
            </a:r>
            <a:r>
              <a:rPr lang="en-US" dirty="0"/>
              <a:t>full CPLD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967037"/>
            <a:ext cx="6248400" cy="35147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9400" y="6230779"/>
            <a:ext cx="17812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Configurable Logic Block (CLB)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29174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590800"/>
            <a:ext cx="6381726" cy="4267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800600" y="5410200"/>
                <a:ext cx="4343400" cy="1447800"/>
              </a:xfrm>
            </p:spPr>
            <p:txBody>
              <a:bodyPr>
                <a:normAutofit/>
              </a:bodyPr>
              <a:lstStyle/>
              <a:p>
                <a:pPr algn="r"/>
                <a:r>
                  <a:rPr lang="en-US" dirty="0"/>
                  <a:t>CPLD </a:t>
                </a:r>
                <a:r>
                  <a:rPr lang="en-US" dirty="0" smtClean="0"/>
                  <a:t>consists </a:t>
                </a:r>
                <a:r>
                  <a:rPr lang="en-US" dirty="0"/>
                  <a:t>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4×4</m:t>
                    </m:r>
                  </m:oMath>
                </a14:m>
                <a:r>
                  <a:rPr lang="en-US" dirty="0"/>
                  <a:t> CLBs</a:t>
                </a:r>
              </a:p>
              <a:p>
                <a:pPr algn="r"/>
                <a:r>
                  <a:rPr lang="en-US" dirty="0"/>
                  <a:t>Further wiring optimizations are </a:t>
                </a:r>
                <a:r>
                  <a:rPr lang="en-US" dirty="0" smtClean="0"/>
                  <a:t>required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00600" y="5410200"/>
                <a:ext cx="4343400" cy="1447800"/>
              </a:xfrm>
              <a:blipFill rotWithShape="1">
                <a:blip r:embed="rId3"/>
                <a:stretch>
                  <a:fillRect t="-4641" r="-3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Centralized 3D NAND Buildings in a Full </a:t>
            </a:r>
            <a:r>
              <a:rPr lang="en-US" dirty="0"/>
              <a:t>CPLD</a:t>
            </a:r>
          </a:p>
        </p:txBody>
      </p:sp>
    </p:spTree>
    <p:extLst>
      <p:ext uri="{BB962C8B-B14F-4D97-AF65-F5344CB8AC3E}">
        <p14:creationId xmlns:p14="http://schemas.microsoft.com/office/powerpoint/2010/main" val="8883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590800"/>
            <a:ext cx="7408333" cy="3535363"/>
          </a:xfrm>
        </p:spPr>
        <p:txBody>
          <a:bodyPr>
            <a:normAutofit/>
          </a:bodyPr>
          <a:lstStyle/>
          <a:p>
            <a:r>
              <a:rPr lang="en-US" dirty="0" smtClean="0"/>
              <a:t>3D Flash technology in CPLD and FPGAs can provide high literal density with the support of complex Boolean functions</a:t>
            </a:r>
          </a:p>
          <a:p>
            <a:r>
              <a:rPr lang="en-US" dirty="0" smtClean="0"/>
              <a:t>Programming and block erase speed is higher</a:t>
            </a:r>
          </a:p>
          <a:p>
            <a:r>
              <a:rPr lang="en-US" dirty="0" smtClean="0"/>
              <a:t>Programming power consumption per literal is less than 100mW at 495MHz</a:t>
            </a:r>
          </a:p>
          <a:p>
            <a:r>
              <a:rPr lang="en-US" dirty="0" smtClean="0"/>
              <a:t>Suffers from required read latching of data in the CLB even when the implementation is </a:t>
            </a:r>
            <a:r>
              <a:rPr lang="en-US" dirty="0" smtClean="0"/>
              <a:t>combinatorial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41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828800"/>
            <a:ext cx="7408333" cy="4678363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en-AU" dirty="0" smtClean="0"/>
              <a:t>[1] Moon</a:t>
            </a:r>
            <a:r>
              <a:rPr lang="en-AU" dirty="0"/>
              <a:t>, J.S.; Curtis, D.; Hu, M.; Bui, S.; Wheeler, D.; Marshall, T.; </a:t>
            </a:r>
            <a:r>
              <a:rPr lang="en-AU" dirty="0" err="1"/>
              <a:t>Sharifi</a:t>
            </a:r>
            <a:r>
              <a:rPr lang="en-AU" dirty="0"/>
              <a:t>, H.; Wong, D.; </a:t>
            </a:r>
            <a:r>
              <a:rPr lang="en-AU" dirty="0" err="1"/>
              <a:t>Gaskill</a:t>
            </a:r>
            <a:r>
              <a:rPr lang="en-AU" dirty="0"/>
              <a:t>, D.K.; Campbell, P.M.; </a:t>
            </a:r>
            <a:r>
              <a:rPr lang="en-AU" dirty="0" err="1"/>
              <a:t>Asbeck</a:t>
            </a:r>
            <a:r>
              <a:rPr lang="en-AU" dirty="0"/>
              <a:t>, P.; Jernigan, G.; Tedesco, J.; </a:t>
            </a:r>
            <a:r>
              <a:rPr lang="en-AU" dirty="0" err="1"/>
              <a:t>VanMil</a:t>
            </a:r>
            <a:r>
              <a:rPr lang="en-AU" dirty="0"/>
              <a:t>, B.; Myers-Ward, R.; Eddy, C.; </a:t>
            </a:r>
            <a:r>
              <a:rPr lang="en-AU" dirty="0" err="1"/>
              <a:t>Weng</a:t>
            </a:r>
            <a:r>
              <a:rPr lang="en-AU" dirty="0"/>
              <a:t>, X.; Robinson, J.; </a:t>
            </a:r>
            <a:r>
              <a:rPr lang="en-AU" dirty="0" err="1"/>
              <a:t>Fanton</a:t>
            </a:r>
            <a:r>
              <a:rPr lang="en-AU" dirty="0"/>
              <a:t>, M., "Self-aligned graphene-on-</a:t>
            </a:r>
            <a:r>
              <a:rPr lang="en-AU" dirty="0" err="1"/>
              <a:t>SiC</a:t>
            </a:r>
            <a:r>
              <a:rPr lang="en-AU" dirty="0"/>
              <a:t> and graphene-on-Si MOSFETs on 75 mm wafers," </a:t>
            </a:r>
            <a:r>
              <a:rPr lang="en-AU" i="1" dirty="0"/>
              <a:t>Device Research Conference (DRC), 2010</a:t>
            </a:r>
            <a:r>
              <a:rPr lang="en-AU" dirty="0"/>
              <a:t> , vol., no., pp.209,210, 21-23 June 2010.</a:t>
            </a:r>
            <a:endParaRPr lang="en-US" dirty="0"/>
          </a:p>
          <a:p>
            <a:pPr lvl="0"/>
            <a:r>
              <a:rPr lang="en-AU" dirty="0" smtClean="0"/>
              <a:t>[2] </a:t>
            </a:r>
            <a:r>
              <a:rPr lang="en-AU" dirty="0" err="1" smtClean="0"/>
              <a:t>Junho</a:t>
            </a:r>
            <a:r>
              <a:rPr lang="en-AU" dirty="0" smtClean="0"/>
              <a:t> </a:t>
            </a:r>
            <a:r>
              <a:rPr lang="en-AU" dirty="0" err="1"/>
              <a:t>Cheon</a:t>
            </a:r>
            <a:r>
              <a:rPr lang="en-AU" dirty="0"/>
              <a:t>; </a:t>
            </a:r>
            <a:r>
              <a:rPr lang="en-AU" dirty="0" err="1"/>
              <a:t>Seongwook</a:t>
            </a:r>
            <a:r>
              <a:rPr lang="en-AU" dirty="0"/>
              <a:t> Choi; Young Jun </a:t>
            </a:r>
            <a:r>
              <a:rPr lang="en-AU" dirty="0" err="1"/>
              <a:t>Heo</a:t>
            </a:r>
            <a:r>
              <a:rPr lang="en-AU" dirty="0"/>
              <a:t>; </a:t>
            </a:r>
            <a:r>
              <a:rPr lang="en-AU" dirty="0" err="1"/>
              <a:t>Seok</a:t>
            </a:r>
            <a:r>
              <a:rPr lang="en-AU" dirty="0"/>
              <a:t> Ha Lee; </a:t>
            </a:r>
            <a:r>
              <a:rPr lang="en-AU" dirty="0" err="1"/>
              <a:t>Jaeheung</a:t>
            </a:r>
            <a:r>
              <a:rPr lang="en-AU" dirty="0"/>
              <a:t> Lim; Young June Park, "Fabrication of n-Type CNT Field-Effect Transistor Using Energy Band Engineering Layer Between CNT and Electrode," </a:t>
            </a:r>
            <a:r>
              <a:rPr lang="en-AU" i="1" dirty="0"/>
              <a:t>Electron Device Letters, IEEE</a:t>
            </a:r>
            <a:r>
              <a:rPr lang="en-AU" dirty="0"/>
              <a:t> , vol.34, no.11, pp.1436,1438, Nov. 2013</a:t>
            </a:r>
            <a:r>
              <a:rPr lang="en-US" dirty="0"/>
              <a:t>.</a:t>
            </a:r>
          </a:p>
          <a:p>
            <a:pPr lvl="0"/>
            <a:r>
              <a:rPr lang="en-AU" dirty="0" smtClean="0"/>
              <a:t>[3] del </a:t>
            </a:r>
            <a:r>
              <a:rPr lang="en-AU" dirty="0"/>
              <a:t>Alamo, J.A., "</a:t>
            </a:r>
            <a:r>
              <a:rPr lang="en-AU" dirty="0" err="1"/>
              <a:t>InGaAs</a:t>
            </a:r>
            <a:r>
              <a:rPr lang="en-AU" dirty="0"/>
              <a:t> </a:t>
            </a:r>
            <a:r>
              <a:rPr lang="en-AU" dirty="0" err="1"/>
              <a:t>nanoelectronics</a:t>
            </a:r>
            <a:r>
              <a:rPr lang="en-AU" dirty="0"/>
              <a:t>: from THz to CMOS," </a:t>
            </a:r>
            <a:r>
              <a:rPr lang="en-AU" i="1" dirty="0"/>
              <a:t>Electron Devices and Solid-State Circuits (EDSSC), 2013 IEEE International Conference of</a:t>
            </a:r>
            <a:r>
              <a:rPr lang="en-AU" dirty="0"/>
              <a:t> , vol., no., pp.1,1, 3-5 June 2013.</a:t>
            </a:r>
            <a:endParaRPr lang="en-US" dirty="0"/>
          </a:p>
          <a:p>
            <a:pPr lvl="0"/>
            <a:r>
              <a:rPr lang="en-AU" dirty="0" smtClean="0"/>
              <a:t>[4] Mishra</a:t>
            </a:r>
            <a:r>
              <a:rPr lang="en-AU" dirty="0"/>
              <a:t>, A.; </a:t>
            </a:r>
            <a:r>
              <a:rPr lang="en-AU" dirty="0" err="1"/>
              <a:t>Pattanaik</a:t>
            </a:r>
            <a:r>
              <a:rPr lang="en-AU" dirty="0"/>
              <a:t>, M.; Sharma, V., "Double gate vertical tunnel FET for hybrid CMOS-TFET based low standby power logic circuits," </a:t>
            </a:r>
            <a:r>
              <a:rPr lang="en-AU" i="1" dirty="0"/>
              <a:t>Emerging Research Areas and 2013 International Conference on Microelectronics, Communications and Renewable Energy (AICERA/</a:t>
            </a:r>
            <a:r>
              <a:rPr lang="en-AU" i="1" dirty="0" err="1"/>
              <a:t>ICMiCR</a:t>
            </a:r>
            <a:r>
              <a:rPr lang="en-AU" i="1" dirty="0"/>
              <a:t>), 2013 Annual International Conference on</a:t>
            </a:r>
            <a:r>
              <a:rPr lang="en-AU" dirty="0"/>
              <a:t> , vol., no., pp.1,4, 4-6 June 2013.</a:t>
            </a:r>
            <a:endParaRPr lang="en-US" dirty="0"/>
          </a:p>
          <a:p>
            <a:pPr lvl="0"/>
            <a:r>
              <a:rPr lang="en-AU" dirty="0" smtClean="0"/>
              <a:t>[5] </a:t>
            </a:r>
            <a:r>
              <a:rPr lang="en-AU" dirty="0" err="1" smtClean="0"/>
              <a:t>Zhenyu</a:t>
            </a:r>
            <a:r>
              <a:rPr lang="en-AU" dirty="0" smtClean="0"/>
              <a:t> </a:t>
            </a:r>
            <a:r>
              <a:rPr lang="en-AU" dirty="0"/>
              <a:t>Sun; </a:t>
            </a:r>
            <a:r>
              <a:rPr lang="en-AU" dirty="0" err="1"/>
              <a:t>Xiuyuan</a:t>
            </a:r>
            <a:r>
              <a:rPr lang="en-AU" dirty="0"/>
              <a:t> Bi; Hai Li; </a:t>
            </a:r>
            <a:r>
              <a:rPr lang="en-AU" dirty="0" err="1"/>
              <a:t>Weng</a:t>
            </a:r>
            <a:r>
              <a:rPr lang="en-AU" dirty="0"/>
              <a:t>-Fai Wong; </a:t>
            </a:r>
            <a:r>
              <a:rPr lang="en-AU" dirty="0" err="1"/>
              <a:t>Xiaochun</a:t>
            </a:r>
            <a:r>
              <a:rPr lang="en-AU" dirty="0"/>
              <a:t> Zhu, "STT-RAM Cache Hierarchy With </a:t>
            </a:r>
            <a:r>
              <a:rPr lang="en-AU" dirty="0" err="1"/>
              <a:t>Multiretention</a:t>
            </a:r>
            <a:r>
              <a:rPr lang="en-AU" dirty="0"/>
              <a:t> MTJ Designs," </a:t>
            </a:r>
            <a:r>
              <a:rPr lang="en-AU" i="1" dirty="0"/>
              <a:t>Very Large Scale Integration (VLSI) Systems, IEEE Transactions on</a:t>
            </a:r>
            <a:r>
              <a:rPr lang="en-AU" dirty="0"/>
              <a:t> , vol.22, no.6, pp.1281,1293, June 2014.</a:t>
            </a:r>
            <a:endParaRPr lang="en-US" dirty="0"/>
          </a:p>
          <a:p>
            <a:pPr lvl="0"/>
            <a:r>
              <a:rPr lang="en-AU" dirty="0" smtClean="0"/>
              <a:t>[6] Kim</a:t>
            </a:r>
            <a:r>
              <a:rPr lang="en-AU" dirty="0"/>
              <a:t>, H.H.; Song, Y.J.; Lee, S.Y.; </a:t>
            </a:r>
            <a:r>
              <a:rPr lang="en-AU" dirty="0" err="1"/>
              <a:t>Joo</a:t>
            </a:r>
            <a:r>
              <a:rPr lang="en-AU" dirty="0"/>
              <a:t>, H.J.; Jang, N.W.; Jung, D.J.; Park, Y.S.; Park, S.O.; Lee, K.M.; </a:t>
            </a:r>
            <a:r>
              <a:rPr lang="en-AU" dirty="0" err="1"/>
              <a:t>Joo</a:t>
            </a:r>
            <a:r>
              <a:rPr lang="en-AU" dirty="0"/>
              <a:t>, S.H.; Lee, S.W.; Nam, S.D.; Kim, K., "Novel integration technologies for highly manufacturable 32 Mb FRAM," </a:t>
            </a:r>
            <a:r>
              <a:rPr lang="en-AU" i="1" dirty="0"/>
              <a:t>VLSI Technology, 2002. Digest of Technical Papers. 2002 Symposium on</a:t>
            </a:r>
            <a:r>
              <a:rPr lang="en-AU" dirty="0"/>
              <a:t> , vol., no., pp.210,211, 11-13 June 2002.</a:t>
            </a:r>
            <a:endParaRPr lang="en-US" dirty="0"/>
          </a:p>
          <a:p>
            <a:pPr lvl="0"/>
            <a:r>
              <a:rPr lang="en-AU" dirty="0" smtClean="0"/>
              <a:t>[7] Jing </a:t>
            </a:r>
            <a:r>
              <a:rPr lang="en-AU" dirty="0" err="1"/>
              <a:t>Xie</a:t>
            </a:r>
            <a:r>
              <a:rPr lang="en-AU" dirty="0"/>
              <a:t>; Yu Wang; Yuan </a:t>
            </a:r>
            <a:r>
              <a:rPr lang="en-AU" dirty="0" err="1"/>
              <a:t>Xie</a:t>
            </a:r>
            <a:r>
              <a:rPr lang="en-AU" dirty="0"/>
              <a:t>, "Yield-aware time-efficient testing and self-fixing design for TSV-based 3D ICs," </a:t>
            </a:r>
            <a:r>
              <a:rPr lang="en-AU" i="1" dirty="0"/>
              <a:t>Design Automation Conference (ASP-DAC), 2012 17th Asia and South Pacific</a:t>
            </a:r>
            <a:r>
              <a:rPr lang="en-AU" dirty="0"/>
              <a:t> , vol., no., pp.738,743, Jan. 30 2012-Feb. 2 2012.</a:t>
            </a:r>
            <a:endParaRPr lang="en-US" dirty="0"/>
          </a:p>
          <a:p>
            <a:pPr lvl="0"/>
            <a:r>
              <a:rPr lang="en-AU" dirty="0" smtClean="0"/>
              <a:t>[8] </a:t>
            </a:r>
            <a:r>
              <a:rPr lang="en-AU" dirty="0" err="1" smtClean="0"/>
              <a:t>Palesko</a:t>
            </a:r>
            <a:r>
              <a:rPr lang="en-AU" dirty="0"/>
              <a:t>, C.; </a:t>
            </a:r>
            <a:r>
              <a:rPr lang="en-AU" dirty="0" err="1"/>
              <a:t>Palesko</a:t>
            </a:r>
            <a:r>
              <a:rPr lang="en-AU" dirty="0"/>
              <a:t>, A.; </a:t>
            </a:r>
            <a:r>
              <a:rPr lang="en-AU" dirty="0" err="1"/>
              <a:t>Vardaman</a:t>
            </a:r>
            <a:r>
              <a:rPr lang="en-AU" dirty="0"/>
              <a:t>, E.J., "Cost and yield analysis of multi-die packaging using 2.5D technology compared to fan-out wafer level packaging," </a:t>
            </a:r>
            <a:r>
              <a:rPr lang="en-AU" i="1" dirty="0"/>
              <a:t>Electronics System-Integration Technology Conference (ESTC), 2014</a:t>
            </a:r>
            <a:r>
              <a:rPr lang="en-AU" dirty="0"/>
              <a:t> , vol., no., pp.1,5, 16-18 Sept. 2014.</a:t>
            </a:r>
            <a:endParaRPr lang="en-US" dirty="0"/>
          </a:p>
          <a:p>
            <a:pPr lvl="0"/>
            <a:r>
              <a:rPr lang="en-AU" dirty="0" smtClean="0"/>
              <a:t>[9] </a:t>
            </a:r>
            <a:r>
              <a:rPr lang="en-AU" dirty="0" err="1" smtClean="0"/>
              <a:t>Qiao</a:t>
            </a:r>
            <a:r>
              <a:rPr lang="en-AU" dirty="0" smtClean="0"/>
              <a:t> </a:t>
            </a:r>
            <a:r>
              <a:rPr lang="en-AU" dirty="0"/>
              <a:t>Chen; Suzuki, Y.; Kumar, G.; </a:t>
            </a:r>
            <a:r>
              <a:rPr lang="en-AU" dirty="0" err="1"/>
              <a:t>Sundaram</a:t>
            </a:r>
            <a:r>
              <a:rPr lang="en-AU" dirty="0"/>
              <a:t>, V.; </a:t>
            </a:r>
            <a:r>
              <a:rPr lang="en-AU" dirty="0" err="1"/>
              <a:t>Tummala</a:t>
            </a:r>
            <a:r>
              <a:rPr lang="en-AU" dirty="0"/>
              <a:t>, R.R., "</a:t>
            </a:r>
            <a:r>
              <a:rPr lang="en-AU" dirty="0" err="1"/>
              <a:t>Modeling</a:t>
            </a:r>
            <a:r>
              <a:rPr lang="en-AU" dirty="0"/>
              <a:t>, Fabrication, and Characterization of Low-Cost and High-Performance Polycrystalline Panel-Based Silicon Interposer With Through </a:t>
            </a:r>
            <a:r>
              <a:rPr lang="en-AU" dirty="0" err="1"/>
              <a:t>Vias</a:t>
            </a:r>
            <a:r>
              <a:rPr lang="en-AU" dirty="0"/>
              <a:t> and Redistribution Layers," </a:t>
            </a:r>
            <a:r>
              <a:rPr lang="en-AU" i="1" dirty="0"/>
              <a:t>Components, Packaging and Manufacturing Technology, IEEE Transactions on</a:t>
            </a:r>
            <a:r>
              <a:rPr lang="en-AU" dirty="0"/>
              <a:t> , vol.4, no.12, pp.2035,2041, Dec. 2014.</a:t>
            </a:r>
            <a:endParaRPr lang="en-US" dirty="0"/>
          </a:p>
          <a:p>
            <a:pPr lvl="0"/>
            <a:r>
              <a:rPr lang="en-AU" dirty="0" smtClean="0"/>
              <a:t>[10] Thomas</a:t>
            </a:r>
            <a:r>
              <a:rPr lang="en-AU" dirty="0"/>
              <a:t>, O.; </a:t>
            </a:r>
            <a:r>
              <a:rPr lang="en-AU" dirty="0" err="1"/>
              <a:t>Vinet</a:t>
            </a:r>
            <a:r>
              <a:rPr lang="en-AU" dirty="0"/>
              <a:t>, M.; </a:t>
            </a:r>
            <a:r>
              <a:rPr lang="en-AU" dirty="0" err="1"/>
              <a:t>Rozeau</a:t>
            </a:r>
            <a:r>
              <a:rPr lang="en-AU" dirty="0"/>
              <a:t>, O.; </a:t>
            </a:r>
            <a:r>
              <a:rPr lang="en-AU" dirty="0" err="1"/>
              <a:t>Batude</a:t>
            </a:r>
            <a:r>
              <a:rPr lang="en-AU" dirty="0"/>
              <a:t>, P.; </a:t>
            </a:r>
            <a:r>
              <a:rPr lang="en-AU" dirty="0" err="1"/>
              <a:t>Valentian</a:t>
            </a:r>
            <a:r>
              <a:rPr lang="en-AU" dirty="0"/>
              <a:t>, A., "Compact 6T SRAM cell with robust read/write stabilizing design in 45nm Monolithic 3D IC technology," </a:t>
            </a:r>
            <a:r>
              <a:rPr lang="en-AU" i="1" dirty="0"/>
              <a:t>IC Design and Technology, 2009. ICICDT '09. IEEE International Conference on</a:t>
            </a:r>
            <a:r>
              <a:rPr lang="en-AU" dirty="0"/>
              <a:t> , vol., no., pp.195,198, 18-20 May 2009.</a:t>
            </a:r>
            <a:endParaRPr lang="en-US" dirty="0"/>
          </a:p>
          <a:p>
            <a:pPr lvl="0"/>
            <a:r>
              <a:rPr lang="en-AU" dirty="0" smtClean="0"/>
              <a:t>[11] </a:t>
            </a:r>
            <a:r>
              <a:rPr lang="en-AU" dirty="0" err="1" smtClean="0"/>
              <a:t>Panth</a:t>
            </a:r>
            <a:r>
              <a:rPr lang="en-AU" dirty="0"/>
              <a:t>, S.; </a:t>
            </a:r>
            <a:r>
              <a:rPr lang="en-AU" dirty="0" err="1"/>
              <a:t>Samadi</a:t>
            </a:r>
            <a:r>
              <a:rPr lang="en-AU" dirty="0"/>
              <a:t>, K.; Yang Du; Sung Kyu Lim, "High-density integration of functional modules using monolithic 3D-IC technology," </a:t>
            </a:r>
            <a:r>
              <a:rPr lang="en-AU" i="1" dirty="0"/>
              <a:t>Design Automation Conference (ASP-DAC), 2013 18th Asia and South Pacific</a:t>
            </a:r>
            <a:r>
              <a:rPr lang="en-AU" dirty="0"/>
              <a:t> , vol., no., pp.681,686, 22-25 Jan. 2013.</a:t>
            </a:r>
            <a:endParaRPr lang="en-US" dirty="0"/>
          </a:p>
          <a:p>
            <a:pPr lvl="0"/>
            <a:r>
              <a:rPr lang="en-AU" dirty="0" smtClean="0"/>
              <a:t>[12] Chang-Hong </a:t>
            </a:r>
            <a:r>
              <a:rPr lang="en-AU" dirty="0"/>
              <a:t>Shen; </a:t>
            </a:r>
            <a:r>
              <a:rPr lang="en-AU" dirty="0" err="1"/>
              <a:t>Jia</a:t>
            </a:r>
            <a:r>
              <a:rPr lang="en-AU" dirty="0"/>
              <a:t>-Min Shieh; </a:t>
            </a:r>
            <a:r>
              <a:rPr lang="en-AU" dirty="0" err="1"/>
              <a:t>Tsung</a:t>
            </a:r>
            <a:r>
              <a:rPr lang="en-AU" dirty="0"/>
              <a:t>-Ta Wu; Wen-</a:t>
            </a:r>
            <a:r>
              <a:rPr lang="en-AU" dirty="0" err="1"/>
              <a:t>Hsien</a:t>
            </a:r>
            <a:r>
              <a:rPr lang="en-AU" dirty="0"/>
              <a:t> Huang; </a:t>
            </a:r>
            <a:r>
              <a:rPr lang="en-AU" dirty="0" err="1"/>
              <a:t>Chih</a:t>
            </a:r>
            <a:r>
              <a:rPr lang="en-AU" dirty="0"/>
              <a:t>-Chao Yang; </a:t>
            </a:r>
            <a:r>
              <a:rPr lang="en-AU" dirty="0" err="1"/>
              <a:t>Chih</a:t>
            </a:r>
            <a:r>
              <a:rPr lang="en-AU" dirty="0"/>
              <a:t>-Jen Wan; </a:t>
            </a:r>
            <a:r>
              <a:rPr lang="en-AU" dirty="0" err="1"/>
              <a:t>Chein</a:t>
            </a:r>
            <a:r>
              <a:rPr lang="en-AU" dirty="0"/>
              <a:t>-Din Lin; </a:t>
            </a:r>
            <a:r>
              <a:rPr lang="en-AU" dirty="0" err="1"/>
              <a:t>Hsing</a:t>
            </a:r>
            <a:r>
              <a:rPr lang="en-AU" dirty="0"/>
              <a:t>-Hsiang Wang; Bo-Yuan Chen; </a:t>
            </a:r>
            <a:r>
              <a:rPr lang="en-AU" dirty="0" err="1"/>
              <a:t>Guo</a:t>
            </a:r>
            <a:r>
              <a:rPr lang="en-AU" dirty="0"/>
              <a:t>-Wei Huang; Yu-Chung Lien; Wong, S.; </a:t>
            </a:r>
            <a:r>
              <a:rPr lang="en-AU" dirty="0" err="1"/>
              <a:t>Chieh</a:t>
            </a:r>
            <a:r>
              <a:rPr lang="en-AU" dirty="0"/>
              <a:t> Wang; Yin-</a:t>
            </a:r>
            <a:r>
              <a:rPr lang="en-AU" dirty="0" err="1"/>
              <a:t>Chieh</a:t>
            </a:r>
            <a:r>
              <a:rPr lang="en-AU" dirty="0"/>
              <a:t> Lai; </a:t>
            </a:r>
            <a:r>
              <a:rPr lang="en-AU" dirty="0" err="1"/>
              <a:t>Chien</a:t>
            </a:r>
            <a:r>
              <a:rPr lang="en-AU" dirty="0"/>
              <a:t>-Fu Chen; </a:t>
            </a:r>
            <a:r>
              <a:rPr lang="en-AU" dirty="0" err="1"/>
              <a:t>Meng</a:t>
            </a:r>
            <a:r>
              <a:rPr lang="en-AU" dirty="0"/>
              <a:t>-Fan Chang; </a:t>
            </a:r>
            <a:r>
              <a:rPr lang="en-AU" dirty="0" err="1"/>
              <a:t>Chenming</a:t>
            </a:r>
            <a:r>
              <a:rPr lang="en-AU" dirty="0"/>
              <a:t> Hu; Fu-Liang Yang, "Monolithic 3D chip integrated with 500ns NVM, 3ps logic circuits and SRAM," </a:t>
            </a:r>
            <a:r>
              <a:rPr lang="en-AU" i="1" dirty="0"/>
              <a:t>Electron Devices Meeting (IEDM), 2013 IEEE International</a:t>
            </a:r>
            <a:r>
              <a:rPr lang="en-AU" dirty="0"/>
              <a:t> , vol., no., pp.9.3.1,9.3.4, 9-11 Dec. 2013.</a:t>
            </a:r>
            <a:endParaRPr lang="en-US" dirty="0"/>
          </a:p>
          <a:p>
            <a:pPr lvl="0"/>
            <a:r>
              <a:rPr lang="en-US" dirty="0" smtClean="0"/>
              <a:t>[13] J.H</a:t>
            </a:r>
            <a:r>
              <a:rPr lang="en-US" dirty="0"/>
              <a:t>. Lee et al., “Three-dimensional NAND Flash architecture design based on single-crystalline </a:t>
            </a:r>
            <a:r>
              <a:rPr lang="en-US" dirty="0" err="1"/>
              <a:t>STacked</a:t>
            </a:r>
            <a:r>
              <a:rPr lang="en-US" dirty="0"/>
              <a:t> </a:t>
            </a:r>
            <a:r>
              <a:rPr lang="en-US" dirty="0" err="1"/>
              <a:t>ARray</a:t>
            </a:r>
            <a:r>
              <a:rPr lang="en-US" dirty="0"/>
              <a:t>” in </a:t>
            </a:r>
            <a:r>
              <a:rPr lang="en-US" i="1" dirty="0"/>
              <a:t>IEEE Transactions on electron devices,</a:t>
            </a:r>
            <a:r>
              <a:rPr lang="en-US" dirty="0"/>
              <a:t> Vol. 59, No. 1, January 2012.</a:t>
            </a:r>
          </a:p>
          <a:p>
            <a:pPr lvl="0"/>
            <a:r>
              <a:rPr lang="en-US" dirty="0" smtClean="0"/>
              <a:t>[14] B</a:t>
            </a:r>
            <a:r>
              <a:rPr lang="en-US" dirty="0"/>
              <a:t>. Prince, “Vertical 3D memory technologies”, John Wiley and Sons Ltd 2014.</a:t>
            </a:r>
          </a:p>
          <a:p>
            <a:pPr lvl="0"/>
            <a:r>
              <a:rPr lang="en-US" dirty="0" smtClean="0"/>
              <a:t>[15] K.T</a:t>
            </a:r>
            <a:r>
              <a:rPr lang="en-US" dirty="0"/>
              <a:t>. Park, et al. “Three-dimensional 128 Gb MLC vertical NAND Flash memory with 24-WL stacked layers and 50 MB/s high-speed programming”, in </a:t>
            </a:r>
            <a:r>
              <a:rPr lang="en-US" i="1" dirty="0"/>
              <a:t>IEEE journal of solid-state circuits, Vol. 50, No. 1 January 2015</a:t>
            </a:r>
            <a:r>
              <a:rPr lang="en-US" dirty="0"/>
              <a:t>.</a:t>
            </a:r>
          </a:p>
          <a:p>
            <a:pPr lvl="0"/>
            <a:r>
              <a:rPr lang="en-AU" dirty="0" smtClean="0"/>
              <a:t>[16] </a:t>
            </a:r>
            <a:r>
              <a:rPr lang="en-AU" dirty="0" err="1" smtClean="0"/>
              <a:t>Furuta</a:t>
            </a:r>
            <a:r>
              <a:rPr lang="en-AU" dirty="0"/>
              <a:t>, F.; Matsumura, T.; </a:t>
            </a:r>
            <a:r>
              <a:rPr lang="en-AU" dirty="0" err="1"/>
              <a:t>Osada</a:t>
            </a:r>
            <a:r>
              <a:rPr lang="en-AU" dirty="0"/>
              <a:t>, K.; Aoki, M.; </a:t>
            </a:r>
            <a:r>
              <a:rPr lang="en-AU" dirty="0" err="1"/>
              <a:t>Hozawa</a:t>
            </a:r>
            <a:r>
              <a:rPr lang="en-AU" dirty="0"/>
              <a:t>, K.; Takeda, K.; Miyamoto, N., "Scalable 3D-FPGA using wafer-to-wafer TSV interconnect of 15 </a:t>
            </a:r>
            <a:r>
              <a:rPr lang="en-AU" dirty="0" err="1"/>
              <a:t>Tbps</a:t>
            </a:r>
            <a:r>
              <a:rPr lang="en-AU" dirty="0"/>
              <a:t>/W, 3.3 </a:t>
            </a:r>
            <a:r>
              <a:rPr lang="en-AU" dirty="0" err="1"/>
              <a:t>Tbps</a:t>
            </a:r>
            <a:r>
              <a:rPr lang="en-AU" dirty="0"/>
              <a:t>/mm</a:t>
            </a:r>
            <a:r>
              <a:rPr lang="en-AU" baseline="30000" dirty="0"/>
              <a:t>2</a:t>
            </a:r>
            <a:r>
              <a:rPr lang="en-AU" dirty="0"/>
              <a:t>," </a:t>
            </a:r>
            <a:r>
              <a:rPr lang="en-AU" i="1" dirty="0"/>
              <a:t>VLSI Circuits (VLSIC), 2013 Symposium on</a:t>
            </a:r>
            <a:r>
              <a:rPr lang="en-AU" dirty="0"/>
              <a:t> , vol., no., pp.C24,C25, 12-14 June 2013.</a:t>
            </a:r>
            <a:endParaRPr lang="en-US" dirty="0"/>
          </a:p>
          <a:p>
            <a:pPr lvl="0"/>
            <a:r>
              <a:rPr lang="en-AU" dirty="0" smtClean="0"/>
              <a:t>[17] Wolf</a:t>
            </a:r>
            <a:r>
              <a:rPr lang="en-AU" dirty="0"/>
              <a:t>, M.J.; </a:t>
            </a:r>
            <a:r>
              <a:rPr lang="en-AU" dirty="0" err="1"/>
              <a:t>Ramm</a:t>
            </a:r>
            <a:r>
              <a:rPr lang="en-AU" dirty="0"/>
              <a:t>, P.; </a:t>
            </a:r>
            <a:r>
              <a:rPr lang="en-AU" dirty="0" err="1"/>
              <a:t>Klumpp</a:t>
            </a:r>
            <a:r>
              <a:rPr lang="en-AU" dirty="0"/>
              <a:t>, A.; </a:t>
            </a:r>
            <a:r>
              <a:rPr lang="en-AU" dirty="0" err="1"/>
              <a:t>Reichl</a:t>
            </a:r>
            <a:r>
              <a:rPr lang="en-AU" dirty="0"/>
              <a:t>, H., "Technologies for 3D wafer level heterogeneous integration," </a:t>
            </a:r>
            <a:r>
              <a:rPr lang="en-AU" i="1" dirty="0"/>
              <a:t>Design, Test, Integration and Packaging of MEMS/MOEMS, 2008. MEMS/MOEMS 2008. Symposium on</a:t>
            </a:r>
            <a:r>
              <a:rPr lang="en-AU" dirty="0"/>
              <a:t> , vol., no., pp.123,126, 9-11 April 2008.</a:t>
            </a:r>
            <a:endParaRPr lang="en-US" dirty="0"/>
          </a:p>
          <a:p>
            <a:pPr lvl="0"/>
            <a:r>
              <a:rPr lang="en-US" dirty="0" smtClean="0"/>
              <a:t>[18] Vaughn </a:t>
            </a:r>
            <a:r>
              <a:rPr lang="en-US" dirty="0"/>
              <a:t>Betz , Jonathan Rose , Alexander Marquardt, "Architecture and CAD for Deep-Submicron FPGAs,</a:t>
            </a:r>
            <a:r>
              <a:rPr lang="en-AU" dirty="0"/>
              <a:t>"</a:t>
            </a:r>
            <a:r>
              <a:rPr lang="en-US" dirty="0"/>
              <a:t> Kluwer Academic Publishers, Norwell, MA, 1999.</a:t>
            </a:r>
          </a:p>
          <a:p>
            <a:r>
              <a:rPr lang="en-AU" dirty="0" smtClean="0"/>
              <a:t>[19] </a:t>
            </a:r>
            <a:r>
              <a:rPr lang="en-AU" dirty="0" err="1" smtClean="0"/>
              <a:t>Soofiani</a:t>
            </a:r>
            <a:r>
              <a:rPr lang="en-AU" dirty="0"/>
              <a:t>, J.S.; </a:t>
            </a:r>
            <a:r>
              <a:rPr lang="en-AU" dirty="0" err="1"/>
              <a:t>Masoumi</a:t>
            </a:r>
            <a:r>
              <a:rPr lang="en-AU" dirty="0"/>
              <a:t>, N., "Area efficient switch box topologies for 3D FPGAs," </a:t>
            </a:r>
            <a:r>
              <a:rPr lang="en-AU" i="1" dirty="0"/>
              <a:t>New Circuits and Systems Conference (NEWCAS), 2011 IEEE 9th International</a:t>
            </a:r>
            <a:r>
              <a:rPr lang="en-AU" dirty="0"/>
              <a:t> , vol., no., pp.390,393, 26-29 June 2011.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7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320040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3777"/>
                </a:solidFill>
              </a:rPr>
              <a:t>THANK YOU!</a:t>
            </a:r>
            <a:endParaRPr lang="en-US" sz="3200" b="1" dirty="0">
              <a:solidFill>
                <a:srgbClr val="00377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548640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F7F00"/>
                </a:solidFill>
              </a:rPr>
              <a:t>GO HOOS!</a:t>
            </a:r>
            <a:endParaRPr lang="en-US" sz="3200" b="1" dirty="0">
              <a:solidFill>
                <a:srgbClr val="CF7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03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048000" cy="4525963"/>
          </a:xfrm>
        </p:spPr>
        <p:txBody>
          <a:bodyPr>
            <a:noAutofit/>
          </a:bodyPr>
          <a:lstStyle/>
          <a:p>
            <a:r>
              <a:rPr lang="en-US" sz="2000" dirty="0"/>
              <a:t>Higher density</a:t>
            </a:r>
          </a:p>
          <a:p>
            <a:r>
              <a:rPr lang="en-US" sz="2000" dirty="0"/>
              <a:t>Faster clock rates</a:t>
            </a:r>
          </a:p>
          <a:p>
            <a:r>
              <a:rPr lang="en-US" sz="2000" dirty="0"/>
              <a:t>Lower in power</a:t>
            </a:r>
          </a:p>
          <a:p>
            <a:r>
              <a:rPr lang="en-US" sz="2000" dirty="0" smtClean="0"/>
              <a:t>3D using stacked silicon die connected using through silicon via (TSV)s</a:t>
            </a:r>
          </a:p>
          <a:p>
            <a:r>
              <a:rPr lang="en-US" sz="2000" dirty="0" smtClean="0"/>
              <a:t>2.5D using silicon interposers</a:t>
            </a:r>
          </a:p>
          <a:p>
            <a:r>
              <a:rPr lang="en-US" sz="2000" dirty="0" smtClean="0"/>
              <a:t>2.5D using heterogeneous die packaging</a:t>
            </a:r>
          </a:p>
          <a:p>
            <a:r>
              <a:rPr lang="en-US" sz="2000" dirty="0" smtClean="0"/>
              <a:t>Monolithic 3D ICs: 3D NAND flash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3D IC: Adding a New Dimension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902" y="1676400"/>
            <a:ext cx="569109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178" y="3352800"/>
            <a:ext cx="5352044" cy="3296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52902" y="6464378"/>
            <a:ext cx="432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</a:t>
            </a:r>
            <a:r>
              <a:rPr lang="en-US" dirty="0" err="1"/>
              <a:t>Yole</a:t>
            </a:r>
            <a:r>
              <a:rPr lang="en-US" dirty="0"/>
              <a:t> </a:t>
            </a:r>
            <a:r>
              <a:rPr lang="en-US" dirty="0" smtClean="0"/>
              <a:t>Report 2007, and IEEE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93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3657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Benefits</a:t>
            </a:r>
          </a:p>
          <a:p>
            <a:pPr lvl="1"/>
            <a:r>
              <a:rPr lang="en-US" dirty="0" smtClean="0"/>
              <a:t>Higher density</a:t>
            </a:r>
          </a:p>
          <a:p>
            <a:pPr lvl="1"/>
            <a:r>
              <a:rPr lang="en-US" dirty="0" smtClean="0"/>
              <a:t>Faster clock rates</a:t>
            </a:r>
          </a:p>
          <a:p>
            <a:pPr lvl="1"/>
            <a:r>
              <a:rPr lang="en-US" dirty="0" smtClean="0"/>
              <a:t>Lower in power</a:t>
            </a:r>
          </a:p>
          <a:p>
            <a:pPr lvl="1"/>
            <a:r>
              <a:rPr lang="en-US" dirty="0" smtClean="0"/>
              <a:t>Flexibility</a:t>
            </a:r>
          </a:p>
          <a:p>
            <a:pPr lvl="1"/>
            <a:r>
              <a:rPr lang="en-US" dirty="0" smtClean="0"/>
              <a:t>Re-configurability</a:t>
            </a:r>
          </a:p>
          <a:p>
            <a:pPr lvl="1"/>
            <a:r>
              <a:rPr lang="en-US" dirty="0" smtClean="0"/>
              <a:t>Lower cost for prototyping</a:t>
            </a:r>
          </a:p>
          <a:p>
            <a:r>
              <a:rPr lang="en-US" dirty="0" smtClean="0"/>
              <a:t>Combining monolithic 3D NAND flash in complex programmable logic device (CPLD) or FPGAs could drastically improve literal or logic density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FPGA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0"/>
          <a:stretch/>
        </p:blipFill>
        <p:spPr bwMode="auto">
          <a:xfrm>
            <a:off x="3733800" y="2000249"/>
            <a:ext cx="5268774" cy="142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14800" y="3581400"/>
            <a:ext cx="432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 Xilinx.com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93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Revisiting Complex programmable logic devices (CPLD) </a:t>
            </a:r>
          </a:p>
          <a:p>
            <a:r>
              <a:rPr lang="en-US" dirty="0" smtClean="0"/>
              <a:t>Modelling SLC NAND bitcell </a:t>
            </a:r>
          </a:p>
          <a:p>
            <a:r>
              <a:rPr lang="en-US" dirty="0" smtClean="0"/>
              <a:t>SLC NAND planes in 3D CPLDs</a:t>
            </a:r>
          </a:p>
          <a:p>
            <a:r>
              <a:rPr lang="en-US" dirty="0" smtClean="0"/>
              <a:t>3D NAND array write, read and erase operations</a:t>
            </a:r>
          </a:p>
          <a:p>
            <a:r>
              <a:rPr lang="en-US" dirty="0" smtClean="0"/>
              <a:t>Circuit design for </a:t>
            </a:r>
            <a:r>
              <a:rPr lang="en-US" dirty="0"/>
              <a:t>write, read and erase operations</a:t>
            </a:r>
          </a:p>
          <a:p>
            <a:r>
              <a:rPr lang="en-US" dirty="0" smtClean="0"/>
              <a:t>3D configurable logic block (CLB) architecture </a:t>
            </a:r>
          </a:p>
          <a:p>
            <a:r>
              <a:rPr lang="en-US" dirty="0" smtClean="0"/>
              <a:t>3D CPLD and FPGA architecture</a:t>
            </a:r>
          </a:p>
          <a:p>
            <a:r>
              <a:rPr lang="en-US" dirty="0" smtClean="0"/>
              <a:t>PPA of the CLB</a:t>
            </a:r>
          </a:p>
          <a:p>
            <a:r>
              <a:rPr lang="en-US" dirty="0" smtClean="0"/>
              <a:t>3D NAND array </a:t>
            </a:r>
            <a:r>
              <a:rPr lang="en-US" dirty="0"/>
              <a:t>p</a:t>
            </a:r>
            <a:r>
              <a:rPr lang="en-US" dirty="0" smtClean="0"/>
              <a:t>hysical design and visualization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47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676400"/>
            <a:ext cx="8001000" cy="3450696"/>
          </a:xfrm>
        </p:spPr>
        <p:txBody>
          <a:bodyPr/>
          <a:lstStyle/>
          <a:p>
            <a:r>
              <a:rPr lang="en-US" dirty="0" smtClean="0"/>
              <a:t>CPLDs used for gluing multiple chips to interact</a:t>
            </a:r>
          </a:p>
          <a:p>
            <a:r>
              <a:rPr lang="en-US" dirty="0"/>
              <a:t>Two programmable </a:t>
            </a:r>
            <a:r>
              <a:rPr lang="en-US" dirty="0" smtClean="0"/>
              <a:t>PLA planes </a:t>
            </a:r>
            <a:r>
              <a:rPr lang="en-US" dirty="0"/>
              <a:t>for complex programming</a:t>
            </a:r>
          </a:p>
          <a:p>
            <a:r>
              <a:rPr lang="en-US" dirty="0" smtClean="0"/>
              <a:t>The programmable planes can be replaced with two 3D NAND flash planes to achieve higher logic density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Revisiting Complex </a:t>
            </a:r>
            <a:r>
              <a:rPr lang="en-US" dirty="0" smtClean="0"/>
              <a:t>Programmable </a:t>
            </a:r>
            <a:r>
              <a:rPr lang="en-US" dirty="0"/>
              <a:t>L</a:t>
            </a:r>
            <a:r>
              <a:rPr lang="en-US" dirty="0" smtClean="0"/>
              <a:t>ogic Devices </a:t>
            </a:r>
            <a:r>
              <a:rPr lang="en-US" dirty="0"/>
              <a:t>(CPLD) </a:t>
            </a:r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171" y="3684816"/>
            <a:ext cx="2719290" cy="2545288"/>
          </a:xfrm>
          <a:prstGeom prst="rect">
            <a:avLst/>
          </a:prstGeom>
        </p:spPr>
      </p:pic>
      <p:pic>
        <p:nvPicPr>
          <p:cNvPr id="6" name="Picture 2" descr="http://www10.edacafe.com/book/ASIC/Book/CH05/CH05-1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461" y="3684816"/>
            <a:ext cx="3081111" cy="286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10.edacafe.com/book/ASIC/Book/CH05/CH05-1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571" y="3804935"/>
            <a:ext cx="2974308" cy="253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905000"/>
            <a:ext cx="3733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SLC bitcell has two states: 1 and 0 logically</a:t>
            </a:r>
          </a:p>
          <a:p>
            <a:r>
              <a:rPr lang="en-US" dirty="0" smtClean="0"/>
              <a:t>Behaviorally modelled the FNT behavior for SLC bitcell write and erase operation using a </a:t>
            </a:r>
            <a:r>
              <a:rPr lang="en-US" dirty="0"/>
              <a:t>V</a:t>
            </a:r>
            <a:r>
              <a:rPr lang="en-US" dirty="0" smtClean="0"/>
              <a:t>eriloga model, a VCVS and a HVT NMOS</a:t>
            </a:r>
          </a:p>
          <a:p>
            <a:r>
              <a:rPr lang="en-US" dirty="0" smtClean="0"/>
              <a:t>Veriloga model senses the gate, source and body potential of the NMOS to generate a VCVS as V(N) that exactly mimics the storage bits, write and erase operation for SLC bitcell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Modelling an SLC NAND Bitcell in SPICE and Veriloga</a:t>
            </a:r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200" y="2346088"/>
            <a:ext cx="4816800" cy="304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58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71650"/>
            <a:ext cx="3657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As string is associated with a single bitline for write and read operation</a:t>
            </a:r>
          </a:p>
          <a:p>
            <a:r>
              <a:rPr lang="en-US" dirty="0" smtClean="0"/>
              <a:t>The bitcells in the same page has the same wordline</a:t>
            </a:r>
          </a:p>
          <a:p>
            <a:r>
              <a:rPr lang="en-US" dirty="0" smtClean="0"/>
              <a:t>Multiple pages forms a block or array which can be erased at the same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NAND Flash Array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884" y="1752600"/>
            <a:ext cx="4193115" cy="40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47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3352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Each string is of 16 SLC bitcell</a:t>
            </a:r>
          </a:p>
          <a:p>
            <a:r>
              <a:rPr lang="en-US" dirty="0" smtClean="0"/>
              <a:t>Each page in two NAND planes has 16 SLC bitcell per CLB in a distributed architecture</a:t>
            </a:r>
          </a:p>
          <a:p>
            <a:r>
              <a:rPr lang="en-US" dirty="0" smtClean="0"/>
              <a:t>Right figure shows a centralized 3D NAND architecture</a:t>
            </a:r>
          </a:p>
          <a:p>
            <a:r>
              <a:rPr lang="en-US" dirty="0" smtClean="0"/>
              <a:t>GSL lines are controlled inside the Bot I/O, but shown individually for simplicity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SLC NAND </a:t>
            </a:r>
            <a:r>
              <a:rPr lang="en-US" dirty="0" smtClean="0"/>
              <a:t>Planes in 3D CPLDs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531196"/>
            <a:ext cx="5020444" cy="486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22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6031</TotalTime>
  <Words>1271</Words>
  <Application>Microsoft Office PowerPoint</Application>
  <PresentationFormat>On-screen Show (4:3)</PresentationFormat>
  <Paragraphs>216</Paragraphs>
  <Slides>28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Waveform</vt:lpstr>
      <vt:lpstr>Modelling and Design of A 45nm SLC 3D NAND Flash CPLD </vt:lpstr>
      <vt:lpstr>End of Moore’s Law and Future Technologies</vt:lpstr>
      <vt:lpstr>3D IC: Adding a New Dimension</vt:lpstr>
      <vt:lpstr>3D FPGA</vt:lpstr>
      <vt:lpstr>Outline</vt:lpstr>
      <vt:lpstr>Revisiting Complex Programmable Logic Devices (CPLD) </vt:lpstr>
      <vt:lpstr>Modelling an SLC NAND Bitcell in SPICE and Veriloga</vt:lpstr>
      <vt:lpstr>Typical NAND Flash Array</vt:lpstr>
      <vt:lpstr> SLC NAND Planes in 3D CPLDs</vt:lpstr>
      <vt:lpstr>Ideal Write and Read Operation in  SLC 3D NAND Planes</vt:lpstr>
      <vt:lpstr>Ideal Erase Operation in  SLC 3D NAND Planes</vt:lpstr>
      <vt:lpstr>Actual Energy Efficient Write Read and Erase Waveforms @ 125MHz</vt:lpstr>
      <vt:lpstr>Top and Bottom I/O for Write, Read and Erase Operations for SLC 3D NANAD Array</vt:lpstr>
      <vt:lpstr>Wordline Driver for Write, Read and Erase Operations for SLC 3D NANAD Array</vt:lpstr>
      <vt:lpstr>3D Configurable Logic Block Architecture for CPLD and FPGAs</vt:lpstr>
      <vt:lpstr>Distributed 3D NAND architecture for 3D CPLD and FPGAs</vt:lpstr>
      <vt:lpstr>Centralized 3D NAND architecture for 3D CPLD and FPGAs</vt:lpstr>
      <vt:lpstr>Input and Output Connection Boxes for 3D CPLD and FPGAs</vt:lpstr>
      <vt:lpstr>Switch Box Architecture for 3D CPLD and FPGAs</vt:lpstr>
      <vt:lpstr>PPA of 3D CPLD or FPGAs using monolithic 3D NAND Flash Technology</vt:lpstr>
      <vt:lpstr>Visualization and design in 3D</vt:lpstr>
      <vt:lpstr>NAND string layer structure</vt:lpstr>
      <vt:lpstr>Bitline and wordline wiring</vt:lpstr>
      <vt:lpstr>Distributed 3D NAND planes in a CLB to full CPLD</vt:lpstr>
      <vt:lpstr>Centralized 3D NAND Buildings in a Full CPLD</vt:lpstr>
      <vt:lpstr>Conclusions</vt:lpstr>
      <vt:lpstr>References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45nm SLC 3D NAND Flash CPLD Modelling and Design with Power Area and Performance Analysis</dc:title>
  <dc:creator>ab9ca</dc:creator>
  <cp:lastModifiedBy>Sergiu Mosanu</cp:lastModifiedBy>
  <cp:revision>155</cp:revision>
  <dcterms:created xsi:type="dcterms:W3CDTF">2006-08-16T00:00:00Z</dcterms:created>
  <dcterms:modified xsi:type="dcterms:W3CDTF">2015-05-15T15:53:21Z</dcterms:modified>
</cp:coreProperties>
</file>